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3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71" r:id="rId4"/>
  </p:sldIdLst>
  <p:sldSz cx="12195175" cy="6858000"/>
  <p:notesSz cx="6797675" cy="9926638"/>
  <p:custDataLst>
    <p:tags r:id="rId7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94">
          <p15:clr>
            <a:srgbClr val="A4A3A4"/>
          </p15:clr>
        </p15:guide>
        <p15:guide id="2" orient="horz" pos="1080">
          <p15:clr>
            <a:srgbClr val="A4A3A4"/>
          </p15:clr>
        </p15:guide>
        <p15:guide id="3" pos="3703">
          <p15:clr>
            <a:srgbClr val="A4A3A4"/>
          </p15:clr>
        </p15:guide>
        <p15:guide id="4" pos="4045">
          <p15:clr>
            <a:srgbClr val="A4A3A4"/>
          </p15:clr>
        </p15:guide>
        <p15:guide id="5" pos="7447">
          <p15:clr>
            <a:srgbClr val="A4A3A4"/>
          </p15:clr>
        </p15:guide>
        <p15:guide id="6" pos="3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E8C"/>
    <a:srgbClr val="F2F2F2"/>
    <a:srgbClr val="E0E1DD"/>
    <a:srgbClr val="BCBDBC"/>
    <a:srgbClr val="9A9B9C"/>
    <a:srgbClr val="8B8D8E"/>
    <a:srgbClr val="747678"/>
    <a:srgbClr val="4D4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500" autoAdjust="0"/>
  </p:normalViewPr>
  <p:slideViewPr>
    <p:cSldViewPr snapToGrid="0" snapToObjects="1">
      <p:cViewPr varScale="1">
        <p:scale>
          <a:sx n="106" d="100"/>
          <a:sy n="106" d="100"/>
        </p:scale>
        <p:origin x="732" y="102"/>
      </p:cViewPr>
      <p:guideLst>
        <p:guide orient="horz" pos="3894"/>
        <p:guide orient="horz" pos="1080"/>
        <p:guide pos="3703"/>
        <p:guide pos="4045"/>
        <p:guide pos="7447"/>
        <p:guide pos="30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A9898B0-6137-45D6-B543-4A674D639E47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5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8287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9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4875"/>
            <a:ext cx="4984750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9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B7EBB81-5D7D-4823-A86E-36E7070DFA51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42427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9A0F8A-76FF-4415-8CE1-86AB7AA0314D}" type="slidenum">
              <a:rPr lang="de-DE"/>
              <a:pPr/>
              <a:t>2</a:t>
            </a:fld>
            <a:endParaRPr lang="de-DE"/>
          </a:p>
        </p:txBody>
      </p:sp>
      <p:sp>
        <p:nvSpPr>
          <p:cNvPr id="32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8287" cy="3722687"/>
          </a:xfrm>
          <a:ln/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205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468000" y="306389"/>
            <a:ext cx="8280440" cy="92868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noProof="0"/>
              <a:t>Click to edit Master title style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450" y="341313"/>
            <a:ext cx="463550" cy="46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403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307975"/>
            <a:ext cx="9720000" cy="9413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708151"/>
            <a:ext cx="5400000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+mn-lt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+mn-lt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408000" y="1708151"/>
            <a:ext cx="5400000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+mn-lt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+mn-lt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150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513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702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bschluss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2506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000" y="1708151"/>
            <a:ext cx="11340000" cy="446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4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68000" y="307975"/>
            <a:ext cx="9720000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 flipV="1">
            <a:off x="0" y="1258888"/>
            <a:ext cx="12190941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0" name="Line 26"/>
          <p:cNvSpPr>
            <a:spLocks noChangeShapeType="1"/>
          </p:cNvSpPr>
          <p:nvPr/>
        </p:nvSpPr>
        <p:spPr bwMode="auto">
          <a:xfrm flipV="1">
            <a:off x="0" y="6569075"/>
            <a:ext cx="12190941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2" name="Rectangle 19"/>
          <p:cNvSpPr txBox="1">
            <a:spLocks noChangeArrowheads="1"/>
          </p:cNvSpPr>
          <p:nvPr userDrawn="1"/>
        </p:nvSpPr>
        <p:spPr bwMode="auto">
          <a:xfrm>
            <a:off x="11437488" y="6643689"/>
            <a:ext cx="370512" cy="16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defTabSz="798513" rtl="0" eaLnBrk="0" fontAlgn="base" hangingPunct="0">
              <a:spcBef>
                <a:spcPct val="0"/>
              </a:spcBef>
              <a:spcAft>
                <a:spcPct val="0"/>
              </a:spcAft>
              <a:defRPr sz="800" kern="1200" smtClean="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2CA3F5C4-B150-4B5B-B76B-04B284BB8825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4" name="TW_Footer_3"/>
          <p:cNvSpPr txBox="1">
            <a:spLocks noChangeArrowheads="1"/>
          </p:cNvSpPr>
          <p:nvPr userDrawn="1"/>
        </p:nvSpPr>
        <p:spPr bwMode="auto">
          <a:xfrm>
            <a:off x="9521505" y="6643689"/>
            <a:ext cx="569155" cy="16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defTabSz="798513" rtl="0" eaLnBrk="1" fontAlgn="base" hangingPunct="1">
              <a:spcBef>
                <a:spcPct val="0"/>
              </a:spcBef>
              <a:spcAft>
                <a:spcPct val="0"/>
              </a:spcAft>
              <a:defRPr sz="800" kern="1200" smtClean="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/>
              <a:t>2021-01-21</a:t>
            </a:r>
            <a:endParaRPr lang="de-DE" dirty="0"/>
          </a:p>
        </p:txBody>
      </p:sp>
      <p:sp>
        <p:nvSpPr>
          <p:cNvPr id="2" name="TW_Footer_1"/>
          <p:cNvSpPr txBox="1"/>
          <p:nvPr userDrawn="1"/>
        </p:nvSpPr>
        <p:spPr>
          <a:xfrm>
            <a:off x="467999" y="6643690"/>
            <a:ext cx="8280000" cy="161925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defTabSz="798513" eaLnBrk="1" hangingPunct="1">
              <a:defRPr sz="800">
                <a:latin typeface="Arial Narrow" pitchFamily="34" charset="0"/>
              </a:defRPr>
            </a:lvl1pPr>
          </a:lstStyle>
          <a:p>
            <a:pPr lvl="0"/>
            <a:r>
              <a:rPr lang="de-DE"/>
              <a:t>Carl Zeiss Pvt. Ltd., APAC Digital Solutions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450" y="341313"/>
            <a:ext cx="463550" cy="4635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0" r:id="rId2"/>
    <p:sldLayoutId id="2147483701" r:id="rId3"/>
    <p:sldLayoutId id="2147483702" r:id="rId4"/>
    <p:sldLayoutId id="2147483703" r:id="rId5"/>
    <p:sldLayoutId id="2147483705" r:id="rId6"/>
  </p:sldLayoutIdLst>
  <p:hf sldNum="0"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63538" indent="-184150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1600">
          <a:solidFill>
            <a:schemeClr val="tx1"/>
          </a:solidFill>
          <a:latin typeface="Arial" pitchFamily="34" charset="0"/>
          <a:cs typeface="Arial" pitchFamily="34" charset="0"/>
        </a:defRPr>
      </a:lvl2pPr>
      <a:lvl3pPr marL="714375" indent="-171450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Char char="-"/>
        <a:defRPr sz="1400">
          <a:solidFill>
            <a:schemeClr val="tx1"/>
          </a:solidFill>
          <a:latin typeface="Arial" pitchFamily="34" charset="0"/>
          <a:cs typeface="Arial" pitchFamily="34" charset="0"/>
        </a:defRPr>
      </a:lvl3pPr>
      <a:lvl4pPr marL="1081088" indent="-177800" algn="l" rtl="0" eaLnBrk="1" fontAlgn="base" hangingPunct="1"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Arial" pitchFamily="34" charset="0"/>
          <a:cs typeface="Arial" pitchFamily="34" charset="0"/>
        </a:defRPr>
      </a:lvl4pPr>
      <a:lvl5pPr marL="14382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18954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6pPr>
      <a:lvl7pPr marL="23526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7pPr>
      <a:lvl8pPr marL="28098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8pPr>
      <a:lvl9pPr marL="32670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box">
            <a:extLst>
              <a:ext uri="{FF2B5EF4-FFF2-40B4-BE49-F238E27FC236}">
                <a16:creationId xmlns:a16="http://schemas.microsoft.com/office/drawing/2014/main" id="{966A1B1C-3048-44F0-AB7B-76234D840D68}"/>
              </a:ext>
            </a:extLst>
          </p:cNvPr>
          <p:cNvSpPr>
            <a:spLocks noGrp="1" noChangeArrowheads="1"/>
          </p:cNvSpPr>
          <p:nvPr>
            <p:ph type="ctrTitle" sz="quarter"/>
          </p:nvPr>
        </p:nvSpPr>
        <p:spPr>
          <a:xfrm>
            <a:off x="468000" y="306389"/>
            <a:ext cx="8280440" cy="928687"/>
          </a:xfrm>
          <a:noFill/>
          <a:ln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0000"/>
          <a:lstStyle/>
          <a:p>
            <a:r>
              <a:rPr lang="fr-FR" dirty="0">
                <a:latin typeface="ZEISS Frutiger Next W1G" panose="020B0503040204020203" pitchFamily="34" charset="0"/>
              </a:rPr>
              <a:t>Multi-</a:t>
            </a:r>
            <a:r>
              <a:rPr lang="fr-FR" dirty="0" err="1">
                <a:latin typeface="ZEISS Frutiger Next W1G" panose="020B0503040204020203" pitchFamily="34" charset="0"/>
              </a:rPr>
              <a:t>channel</a:t>
            </a:r>
            <a:r>
              <a:rPr lang="fr-FR" dirty="0">
                <a:latin typeface="ZEISS Frutiger Next W1G" panose="020B0503040204020203" pitchFamily="34" charset="0"/>
              </a:rPr>
              <a:t> Image Acquisition in ZEN Core</a:t>
            </a:r>
            <a:endParaRPr lang="de-DE" dirty="0">
              <a:latin typeface="ZEISS Frutiger Next W1G" panose="020B0503040204020203" pitchFamily="34" charset="0"/>
            </a:endParaRPr>
          </a:p>
        </p:txBody>
      </p:sp>
      <p:sp>
        <p:nvSpPr>
          <p:cNvPr id="5" name="Ortbox">
            <a:extLst>
              <a:ext uri="{FF2B5EF4-FFF2-40B4-BE49-F238E27FC236}">
                <a16:creationId xmlns:a16="http://schemas.microsoft.com/office/drawing/2014/main" id="{198811DE-08A4-4346-B16C-313FB33830E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66725" y="6457953"/>
            <a:ext cx="8280000" cy="18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spcBef>
                <a:spcPct val="50000"/>
              </a:spcBef>
            </a:pPr>
            <a:r>
              <a:rPr lang="de-DE" sz="1200" dirty="0"/>
              <a:t>2021-01-21</a:t>
            </a:r>
          </a:p>
        </p:txBody>
      </p:sp>
      <p:sp>
        <p:nvSpPr>
          <p:cNvPr id="6" name="Referentbox">
            <a:extLst>
              <a:ext uri="{FF2B5EF4-FFF2-40B4-BE49-F238E27FC236}">
                <a16:creationId xmlns:a16="http://schemas.microsoft.com/office/drawing/2014/main" id="{2AB6B9DA-9D1C-4E78-AE49-19C23C68A3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6022976"/>
            <a:ext cx="82800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400" b="1" dirty="0">
                <a:latin typeface="ZEISS Frutiger Next W1G" panose="020B0503040204020203" pitchFamily="34" charset="0"/>
              </a:rPr>
              <a:t>APAC Digital Solutions</a:t>
            </a:r>
          </a:p>
        </p:txBody>
      </p:sp>
      <p:sp>
        <p:nvSpPr>
          <p:cNvPr id="7" name="FunktionBox">
            <a:extLst>
              <a:ext uri="{FF2B5EF4-FFF2-40B4-BE49-F238E27FC236}">
                <a16:creationId xmlns:a16="http://schemas.microsoft.com/office/drawing/2014/main" id="{56A85CDA-2109-421D-8913-A76B51205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6240466"/>
            <a:ext cx="8280000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spcBef>
                <a:spcPct val="50000"/>
              </a:spcBef>
            </a:pPr>
            <a:endParaRPr lang="de-DE" sz="1400" dirty="0"/>
          </a:p>
        </p:txBody>
      </p:sp>
      <p:pic>
        <p:nvPicPr>
          <p:cNvPr id="8" name="Grafik 6">
            <a:extLst>
              <a:ext uri="{FF2B5EF4-FFF2-40B4-BE49-F238E27FC236}">
                <a16:creationId xmlns:a16="http://schemas.microsoft.com/office/drawing/2014/main" id="{EA73DCB7-FDDF-4713-B03A-1992D218D826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5" b="1065"/>
          <a:stretch/>
        </p:blipFill>
        <p:spPr>
          <a:xfrm>
            <a:off x="1" y="1350964"/>
            <a:ext cx="12195174" cy="435150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box">
            <a:extLst>
              <a:ext uri="{FF2B5EF4-FFF2-40B4-BE49-F238E27FC236}">
                <a16:creationId xmlns:a16="http://schemas.microsoft.com/office/drawing/2014/main" id="{D1C1EEFB-7BC5-444F-9CF6-92ABA19AF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999" y="306389"/>
            <a:ext cx="10052127" cy="928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000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fr-FR" kern="0" dirty="0">
                <a:latin typeface="ZEISS Frutiger Next W1G" panose="020B0503040204020203" pitchFamily="34" charset="0"/>
              </a:rPr>
              <a:t>Demo video </a:t>
            </a:r>
            <a:r>
              <a:rPr lang="en-US" dirty="0"/>
              <a:t>illustrating</a:t>
            </a:r>
            <a:r>
              <a:rPr lang="fr-FR" kern="0" dirty="0">
                <a:latin typeface="ZEISS Frutiger Next W1G" panose="020B0503040204020203" pitchFamily="34" charset="0"/>
              </a:rPr>
              <a:t> 2-channel image acquisition in ZEN Core</a:t>
            </a:r>
            <a:endParaRPr lang="de-DE" kern="0" dirty="0">
              <a:latin typeface="ZEISS Frutiger Next W1G" panose="020B0503040204020203" pitchFamily="34" charset="0"/>
            </a:endParaRPr>
          </a:p>
        </p:txBody>
      </p:sp>
      <p:pic>
        <p:nvPicPr>
          <p:cNvPr id="5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9B4BD579-D4F5-4490-925F-52ABECE6151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68856" y="1361824"/>
            <a:ext cx="8851270" cy="49765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51729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8017246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MASTER" val="carlzeiss_16_9.potx"/>
  <p:tag name="CREATEDBY" val="TW_CP"/>
  <p:tag name="LANGUAGE" val="english"/>
  <p:tag name="AGENDAPIC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TITLESLIDE" val="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WNOCDCHECK" val="-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WNOCDCHECK" val="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SLIDENAME" val="v_7"/>
  <p:tag name="ISCLOSINGSLIDE" val="-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NAME" val="v_406"/>
  <p:tag name="ISCLOSINGSLIDE" val="-1"/>
</p:tagLst>
</file>

<file path=ppt/theme/theme1.xml><?xml version="1.0" encoding="utf-8"?>
<a:theme xmlns:a="http://schemas.openxmlformats.org/drawingml/2006/main" name="carlzeiss">
  <a:themeElements>
    <a:clrScheme name="ZEISS">
      <a:dk1>
        <a:srgbClr val="000000"/>
      </a:dk1>
      <a:lt1>
        <a:srgbClr val="FFFFFF"/>
      </a:lt1>
      <a:dk2>
        <a:srgbClr val="000000"/>
      </a:dk2>
      <a:lt2>
        <a:srgbClr val="9A9B9C"/>
      </a:lt2>
      <a:accent1>
        <a:srgbClr val="141E8C"/>
      </a:accent1>
      <a:accent2>
        <a:srgbClr val="008BD0"/>
      </a:accent2>
      <a:accent3>
        <a:srgbClr val="747678"/>
      </a:accent3>
      <a:accent4>
        <a:srgbClr val="9A9B9C"/>
      </a:accent4>
      <a:accent5>
        <a:srgbClr val="BCBDBC"/>
      </a:accent5>
      <a:accent6>
        <a:srgbClr val="E0E1DD"/>
      </a:accent6>
      <a:hlink>
        <a:srgbClr val="055ED2"/>
      </a:hlink>
      <a:folHlink>
        <a:srgbClr val="6AB0E2"/>
      </a:folHlink>
    </a:clrScheme>
    <a:fontScheme name="carlzeis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2F2F2"/>
        </a:solidFill>
        <a:ln w="317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none" lIns="90000" tIns="90000" rIns="90000" bIns="900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effectLst/>
            <a:latin typeface="Arial" charset="0"/>
          </a:defRPr>
        </a:defPPr>
      </a:lstStyle>
    </a:spDef>
    <a:lnDef>
      <a:spPr bwMode="auto">
        <a:solidFill>
          <a:schemeClr val="folHlink"/>
        </a:solidFill>
        <a:ln w="3175" cap="flat" cmpd="sng" algn="ctr">
          <a:solidFill>
            <a:srgbClr val="8B8D8E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custClrLst>
    <a:custClr name="ZEISS Indigo">
      <a:srgbClr val="141E8C"/>
    </a:custClr>
    <a:custClr name="ZEISS Cyan">
      <a:srgbClr val="008BD0"/>
    </a:custClr>
    <a:custClr>
      <a:srgbClr val="FFFFFF"/>
    </a:custClr>
    <a:custClr name="ZEISS Aqua">
      <a:srgbClr val="244A86"/>
    </a:custClr>
    <a:custClr name="ZEISS Saphire">
      <a:srgbClr val="4C6BB1"/>
    </a:custClr>
    <a:custClr name="ZEISS Azur">
      <a:srgbClr val="055ED2"/>
    </a:custClr>
    <a:custClr name="ZEISS Skyblue">
      <a:srgbClr val="6AB0E2"/>
    </a:custClr>
    <a:custClr name="ZEISS Steel">
      <a:srgbClr val="8DAAC8"/>
    </a:custClr>
    <a:custClr name="ZEISS Arctic">
      <a:srgbClr val="C6DAF2"/>
    </a:custClr>
    <a:custClr>
      <a:srgbClr val="FFFFFF"/>
    </a:custClr>
    <a:custClr name="ZEISS Grey 7">
      <a:srgbClr val="F2F2F2"/>
    </a:custClr>
    <a:custClr name="ZEISS Grey 6 Ultralight">
      <a:srgbClr val="E0E1DD"/>
    </a:custClr>
    <a:custClr name="ZEISS Grey 5 Light">
      <a:srgbClr val="BCBDBC"/>
    </a:custClr>
    <a:custClr name="ZEISS Grey 4 Semilight">
      <a:srgbClr val="9A9B9C"/>
    </a:custClr>
    <a:custClr name="ZEISS Grey 3 Medium">
      <a:srgbClr val="8B8D8E"/>
    </a:custClr>
    <a:custClr name="ZEISS Grey 2 Semidark">
      <a:srgbClr val="747678"/>
    </a:custClr>
    <a:custClr name="ZEISS Grey 1 Dark">
      <a:srgbClr val="4D4F53"/>
    </a:custClr>
    <a:custClr>
      <a:srgbClr val="FFFFFF"/>
    </a:custClr>
    <a:custClr>
      <a:srgbClr val="FFFFFF"/>
    </a:custClr>
    <a:custClr>
      <a:srgbClr val="FFFFFF"/>
    </a:custClr>
    <a:custClr name="ZEISS Bright Orange Neon">
      <a:srgbClr val="FF1A00"/>
    </a:custClr>
    <a:custClr name="ZEISS Purple Red">
      <a:srgbClr val="A70240"/>
    </a:custClr>
    <a:custClr name="ZEISS Green">
      <a:srgbClr val="3C8A2E"/>
    </a:custClr>
    <a:custClr name="ZEISS Light Green">
      <a:srgbClr val="DEDE4C"/>
    </a:custClr>
    <a:custClr name="ZEISS Bright Lemon">
      <a:srgbClr val="FECB00"/>
    </a:custClr>
    <a:custClr name="ZEISS Orange">
      <a:srgbClr val="EC6500"/>
    </a:custClr>
  </a:custClr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carlzeiss_16_9</Template>
  <TotalTime>4</TotalTime>
  <Words>20</Words>
  <Application>Microsoft Office PowerPoint</Application>
  <PresentationFormat>Custom</PresentationFormat>
  <Paragraphs>5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Narrow</vt:lpstr>
      <vt:lpstr>Wingdings</vt:lpstr>
      <vt:lpstr>ZEISS Frutiger Next W1G</vt:lpstr>
      <vt:lpstr>carlzeiss</vt:lpstr>
      <vt:lpstr>Multi-channel Image Acquisition in ZEN Core</vt:lpstr>
      <vt:lpstr>PowerPoint Presentation</vt:lpstr>
      <vt:lpstr>PowerPoint Presentation</vt:lpstr>
    </vt:vector>
  </TitlesOfParts>
  <Company>Carl Zeiss Pvt.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Multichannel Image Acquisition in ZEN Core</dc:title>
  <dc:subject/>
  <dc:creator>APAC Digital Solutions</dc:creator>
  <cp:lastModifiedBy>Aniyath, Praseedha</cp:lastModifiedBy>
  <cp:revision>1</cp:revision>
  <dcterms:created xsi:type="dcterms:W3CDTF">2021-01-21T03:23:43Z</dcterms:created>
  <dcterms:modified xsi:type="dcterms:W3CDTF">2021-01-21T03:28:08Z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w_title">
    <vt:lpwstr>Multichannel Image Acquisition in ZEN Core</vt:lpwstr>
  </property>
  <property fmtid="{D5CDD505-2E9C-101B-9397-08002B2CF9AE}" pid="3" name="tw_theme">
    <vt:lpwstr/>
  </property>
  <property fmtid="{D5CDD505-2E9C-101B-9397-08002B2CF9AE}" pid="4" name="tw_company">
    <vt:lpwstr>Carl Zeiss Pvt. Ltd.</vt:lpwstr>
  </property>
  <property fmtid="{D5CDD505-2E9C-101B-9397-08002B2CF9AE}" pid="5" name="tw_unit">
    <vt:lpwstr/>
  </property>
  <property fmtid="{D5CDD505-2E9C-101B-9397-08002B2CF9AE}" pid="6" name="tw_speaker">
    <vt:lpwstr>APAC Digital Solutions</vt:lpwstr>
  </property>
  <property fmtid="{D5CDD505-2E9C-101B-9397-08002B2CF9AE}" pid="7" name="tw_function">
    <vt:lpwstr/>
  </property>
  <property fmtid="{D5CDD505-2E9C-101B-9397-08002B2CF9AE}" pid="8" name="tw_location">
    <vt:lpwstr/>
  </property>
  <property fmtid="{D5CDD505-2E9C-101B-9397-08002B2CF9AE}" pid="9" name="tw_date">
    <vt:lpwstr>1/21/2021</vt:lpwstr>
  </property>
  <property fmtid="{D5CDD505-2E9C-101B-9397-08002B2CF9AE}" pid="10" name="tw_Agenda_1">
    <vt:lpwstr/>
  </property>
  <property fmtid="{D5CDD505-2E9C-101B-9397-08002B2CF9AE}" pid="11" name="tw_Agenda_2">
    <vt:lpwstr/>
  </property>
  <property fmtid="{D5CDD505-2E9C-101B-9397-08002B2CF9AE}" pid="12" name="tw_Agenda_3">
    <vt:lpwstr/>
  </property>
  <property fmtid="{D5CDD505-2E9C-101B-9397-08002B2CF9AE}" pid="13" name="tw_Agenda_4">
    <vt:lpwstr/>
  </property>
  <property fmtid="{D5CDD505-2E9C-101B-9397-08002B2CF9AE}" pid="14" name="tw_Agenda_5">
    <vt:lpwstr/>
  </property>
  <property fmtid="{D5CDD505-2E9C-101B-9397-08002B2CF9AE}" pid="15" name="tw_Agenda_6">
    <vt:lpwstr/>
  </property>
  <property fmtid="{D5CDD505-2E9C-101B-9397-08002B2CF9AE}" pid="16" name="tw_Agenda_7">
    <vt:lpwstr/>
  </property>
  <property fmtid="{D5CDD505-2E9C-101B-9397-08002B2CF9AE}" pid="17" name="tw_Agenda_8">
    <vt:lpwstr/>
  </property>
  <property fmtid="{D5CDD505-2E9C-101B-9397-08002B2CF9AE}" pid="18" name="tw_cover_word">
    <vt:lpwstr/>
  </property>
</Properties>
</file>